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7" r:id="rId10"/>
    <p:sldId id="265" r:id="rId11"/>
    <p:sldId id="266" r:id="rId12"/>
    <p:sldId id="263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7" r:id="rId22"/>
    <p:sldId id="286" r:id="rId23"/>
    <p:sldId id="287" r:id="rId24"/>
    <p:sldId id="288" r:id="rId25"/>
    <p:sldId id="278" r:id="rId26"/>
    <p:sldId id="279" r:id="rId27"/>
    <p:sldId id="280" r:id="rId28"/>
    <p:sldId id="282" r:id="rId29"/>
    <p:sldId id="281" r:id="rId30"/>
    <p:sldId id="283" r:id="rId31"/>
    <p:sldId id="284" r:id="rId32"/>
    <p:sldId id="290" r:id="rId33"/>
    <p:sldId id="291" r:id="rId34"/>
    <p:sldId id="285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138" autoAdjust="0"/>
  </p:normalViewPr>
  <p:slideViewPr>
    <p:cSldViewPr>
      <p:cViewPr varScale="1">
        <p:scale>
          <a:sx n="85" d="100"/>
          <a:sy n="85" d="100"/>
        </p:scale>
        <p:origin x="-7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D3756-7B32-47A5-A711-7320D68E23F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027CC-106F-4542-9D56-35418C484B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027CC-106F-4542-9D56-35418C484B4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027CC-106F-4542-9D56-35418C484B4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DC6AA73-9A99-4397-BFB2-0932096C64B2}" type="datetimeFigureOut">
              <a:rPr lang="en-US" smtClean="0"/>
              <a:pPr/>
              <a:t>6/9/2019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1549D1B-97D5-43ED-8AEE-67B683F39E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Berlin Sans FB Demi" pitchFamily="34" charset="0"/>
              </a:rPr>
              <a:t>Biodiversity And Its Conservation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V.ElANGOVAN</a:t>
            </a:r>
            <a:endParaRPr lang="en-US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P.G.Asst,ZOOLOGY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</a:p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Sir </a:t>
            </a:r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M.Ct.MUTHIAH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 CHETTIAR H.S.S.</a:t>
            </a:r>
          </a:p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PURASAWALKAM</a:t>
            </a:r>
          </a:p>
          <a:p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CHENNAI-84.</a:t>
            </a:r>
            <a:endParaRPr 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9800" y="304800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</a:t>
            </a:r>
            <a:r>
              <a:rPr lang="en-US" sz="4400" dirty="0" smtClean="0">
                <a:latin typeface="Bauhaus 93" pitchFamily="82" charset="0"/>
              </a:rPr>
              <a:t>UNIT-V</a:t>
            </a:r>
            <a:endParaRPr lang="en-US" sz="4400" dirty="0">
              <a:latin typeface="Bauhaus 93" pitchFamily="82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Related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species biodiversity - alpha beta gamm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Ecosystem diversity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9906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variety of habitats , biotic communities &amp; ecological processes in the biosphere.</a:t>
            </a:r>
            <a:endParaRPr lang="en-US" sz="2400" dirty="0"/>
          </a:p>
        </p:txBody>
      </p:sp>
      <p:pic>
        <p:nvPicPr>
          <p:cNvPr id="16386" name="Picture 2" descr="Related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828800"/>
            <a:ext cx="77724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Magnitude of biodiversity</a:t>
            </a:r>
            <a:endParaRPr lang="en-US" dirty="0"/>
          </a:p>
        </p:txBody>
      </p:sp>
      <p:pic>
        <p:nvPicPr>
          <p:cNvPr id="4" name="Picture 3" descr="Image result for magnitude of biodiversity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Current estimate of different species on earth </a:t>
            </a:r>
            <a:r>
              <a:rPr lang="en-US" sz="2800" dirty="0" smtClean="0"/>
              <a:t>– (8 – 9 M)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taxonomic impediment ?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India’s Magnitude  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2.4% land surface of the world.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Holds  8%  species of the world.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One among 17 mega biodiversity countries.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Home for 4 biodiversity hotspot.</a:t>
            </a:r>
            <a:endParaRPr lang="en-US" dirty="0"/>
          </a:p>
        </p:txBody>
      </p:sp>
      <p:pic>
        <p:nvPicPr>
          <p:cNvPr id="4" name="Picture 3" descr="http://cdn.biologydiscussion.com/wp-content/uploads/2016/12/clip_image004_thumb-11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4419600"/>
            <a:ext cx="5943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"/>
            <a:ext cx="5791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The Great Indian Elephant is the biggest and tallest herbivore wild animal in India, followed by </a:t>
            </a:r>
            <a:endParaRPr lang="en-US" sz="2400" b="1" dirty="0" smtClean="0"/>
          </a:p>
          <a:p>
            <a:endParaRPr lang="en-US" sz="3200" b="1" dirty="0" smtClean="0"/>
          </a:p>
          <a:p>
            <a:pPr>
              <a:buFont typeface="Courier New" pitchFamily="49" charset="0"/>
              <a:buChar char="o"/>
            </a:pPr>
            <a:r>
              <a:rPr lang="en-US" sz="3200" b="1" dirty="0" smtClean="0"/>
              <a:t>Gaur</a:t>
            </a:r>
          </a:p>
          <a:p>
            <a:pPr>
              <a:buFont typeface="Courier New" pitchFamily="49" charset="0"/>
              <a:buChar char="o"/>
            </a:pPr>
            <a:r>
              <a:rPr lang="en-US" sz="3200" b="1" dirty="0" err="1" smtClean="0"/>
              <a:t>Nilgai</a:t>
            </a:r>
            <a:r>
              <a:rPr lang="en-US" sz="3200" b="1" dirty="0" smtClean="0"/>
              <a:t> </a:t>
            </a:r>
            <a:endParaRPr lang="en-US" sz="3200" b="1" dirty="0"/>
          </a:p>
          <a:p>
            <a:pPr>
              <a:buFont typeface="Courier New" pitchFamily="49" charset="0"/>
              <a:buChar char="o"/>
            </a:pPr>
            <a:r>
              <a:rPr lang="en-US" sz="3200" b="1" dirty="0"/>
              <a:t> wild water buffalo</a:t>
            </a:r>
            <a:r>
              <a:rPr lang="en-US" sz="3200" b="1" dirty="0" smtClean="0"/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n-US" sz="3200" dirty="0" smtClean="0"/>
              <a:t>Bengal </a:t>
            </a:r>
            <a:r>
              <a:rPr lang="en-US" sz="3200" dirty="0"/>
              <a:t>Tiger</a:t>
            </a:r>
            <a:r>
              <a:rPr lang="en-US" sz="3200" dirty="0" smtClean="0"/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n-US" sz="3200" b="1" dirty="0" smtClean="0"/>
              <a:t>Indian</a:t>
            </a:r>
            <a:r>
              <a:rPr lang="en-US" sz="3200" dirty="0"/>
              <a:t> Elephant.</a:t>
            </a:r>
          </a:p>
          <a:p>
            <a:pPr>
              <a:buFont typeface="Courier New" pitchFamily="49" charset="0"/>
              <a:buChar char="o"/>
            </a:pPr>
            <a:r>
              <a:rPr lang="en-US" sz="3200" dirty="0"/>
              <a:t>Asiatic Lion.</a:t>
            </a:r>
          </a:p>
          <a:p>
            <a:pPr>
              <a:buFont typeface="Courier New" pitchFamily="49" charset="0"/>
              <a:buChar char="o"/>
            </a:pPr>
            <a:r>
              <a:rPr lang="en-US" sz="3200" b="1" dirty="0"/>
              <a:t>Indian</a:t>
            </a:r>
            <a:r>
              <a:rPr lang="en-US" sz="3200" dirty="0"/>
              <a:t> Leopard.</a:t>
            </a:r>
          </a:p>
          <a:p>
            <a:pPr>
              <a:buFont typeface="Courier New" pitchFamily="49" charset="0"/>
              <a:buChar char="o"/>
            </a:pPr>
            <a:r>
              <a:rPr lang="en-US" sz="3200" dirty="0"/>
              <a:t>Sloth Bear</a:t>
            </a:r>
          </a:p>
        </p:txBody>
      </p:sp>
      <p:pic>
        <p:nvPicPr>
          <p:cNvPr id="3" name="Picture 2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1219200"/>
            <a:ext cx="4495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autoRev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autoRev="1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Bauhaus 93" pitchFamily="82" charset="0"/>
              </a:rPr>
              <a:t>Patterns of biodiversity distributions</a:t>
            </a:r>
            <a:endParaRPr lang="en-US" dirty="0">
              <a:latin typeface="Bauhaus 93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en-US" dirty="0" smtClean="0">
                <a:latin typeface="Poor Richard" pitchFamily="18" charset="0"/>
              </a:rPr>
              <a:t>Distribution </a:t>
            </a:r>
            <a:r>
              <a:rPr lang="en-US" dirty="0">
                <a:latin typeface="Poor Richard" pitchFamily="18" charset="0"/>
              </a:rPr>
              <a:t>o</a:t>
            </a:r>
            <a:r>
              <a:rPr lang="en-US" dirty="0" smtClean="0">
                <a:latin typeface="Poor Richard" pitchFamily="18" charset="0"/>
              </a:rPr>
              <a:t>f organisms  – Not  uniform.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en-US" dirty="0" smtClean="0">
                <a:latin typeface="Poor Richard" pitchFamily="18" charset="0"/>
              </a:rPr>
              <a:t>They  need  different sets of conditions for their optimum metabolism and  growth.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en-US" dirty="0" smtClean="0">
                <a:latin typeface="Poor Richard" pitchFamily="18" charset="0"/>
              </a:rPr>
              <a:t>Temperature , precipitation , latitudinal and altitudinal  gradient determine the distribution.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en-US" dirty="0" smtClean="0">
                <a:latin typeface="Poor Richard" pitchFamily="18" charset="0"/>
              </a:rPr>
              <a:t>There  is  an increasing diversity from the poles to the equator.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en-US" dirty="0" smtClean="0">
                <a:latin typeface="Poor Richard" pitchFamily="18" charset="0"/>
              </a:rPr>
              <a:t>Tropics  </a:t>
            </a:r>
            <a:r>
              <a:rPr lang="en-US" dirty="0" err="1" smtClean="0">
                <a:latin typeface="Poor Richard" pitchFamily="18" charset="0"/>
              </a:rPr>
              <a:t>harbour</a:t>
            </a:r>
            <a:r>
              <a:rPr lang="en-US" dirty="0" smtClean="0">
                <a:latin typeface="Poor Richard" pitchFamily="18" charset="0"/>
              </a:rPr>
              <a:t>  more  biodiversity.</a:t>
            </a:r>
            <a:endParaRPr lang="en-US" dirty="0">
              <a:latin typeface="Poor Richard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4800"/>
            <a:ext cx="7543800" cy="586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Alexander von Humboldt , German naturalist  found-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The species richness increased with increasing area but </a:t>
            </a:r>
            <a:r>
              <a:rPr lang="en-US" dirty="0" err="1" smtClean="0"/>
              <a:t>upto</a:t>
            </a:r>
            <a:r>
              <a:rPr lang="en-US" dirty="0" smtClean="0"/>
              <a:t> certain limit.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The relationship between species richness and area for a wide variety of </a:t>
            </a:r>
            <a:r>
              <a:rPr lang="en-US" dirty="0" err="1" smtClean="0"/>
              <a:t>taxa</a:t>
            </a:r>
            <a:r>
              <a:rPr lang="en-US" dirty="0" smtClean="0"/>
              <a:t> turned out to be the rectangular hyperbola.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SPECIES – AREA RELATIONSHIP</a:t>
            </a:r>
            <a:endParaRPr lang="en-US" dirty="0"/>
          </a:p>
        </p:txBody>
      </p:sp>
      <p:pic>
        <p:nvPicPr>
          <p:cNvPr id="8" name="Picture 2" descr="E:\species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600" y="2133600"/>
            <a:ext cx="4277322" cy="292458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IMPORTANCE OF BIODIVERSITY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sz="3600" b="1" dirty="0" smtClean="0"/>
              <a:t>Its is measured as </a:t>
            </a:r>
          </a:p>
          <a:p>
            <a:pPr>
              <a:buNone/>
            </a:pPr>
            <a:r>
              <a:rPr lang="en-US" dirty="0" smtClean="0"/>
              <a:t>                  a) ecosystem services</a:t>
            </a:r>
          </a:p>
          <a:p>
            <a:pPr>
              <a:buNone/>
            </a:pPr>
            <a:r>
              <a:rPr lang="en-US" dirty="0" smtClean="0"/>
              <a:t>                  b) biological resources</a:t>
            </a:r>
          </a:p>
          <a:p>
            <a:pPr>
              <a:buNone/>
            </a:pPr>
            <a:r>
              <a:rPr lang="en-US" dirty="0" smtClean="0"/>
              <a:t>                  c) social benefits</a:t>
            </a:r>
          </a:p>
          <a:p>
            <a:pPr>
              <a:buFont typeface="Wingdings" pitchFamily="2" charset="2"/>
              <a:buChar char="Ø"/>
            </a:pPr>
            <a:r>
              <a:rPr lang="en-US" sz="3600" b="1" dirty="0" smtClean="0"/>
              <a:t>The major functional attributes are</a:t>
            </a:r>
            <a:r>
              <a:rPr lang="en-US" dirty="0" smtClean="0"/>
              <a:t>;</a:t>
            </a:r>
          </a:p>
          <a:p>
            <a:r>
              <a:rPr lang="en-US" dirty="0" smtClean="0"/>
              <a:t>Continuity of nutrient cycles</a:t>
            </a:r>
          </a:p>
          <a:p>
            <a:r>
              <a:rPr lang="en-US" dirty="0" smtClean="0"/>
              <a:t>Soil formation</a:t>
            </a:r>
          </a:p>
          <a:p>
            <a:r>
              <a:rPr lang="en-US" dirty="0" smtClean="0"/>
              <a:t>Ecosystem productivity and food resources</a:t>
            </a:r>
          </a:p>
          <a:p>
            <a:r>
              <a:rPr lang="en-US" dirty="0" smtClean="0"/>
              <a:t>Act as a water trap, filter and regulator</a:t>
            </a:r>
          </a:p>
          <a:p>
            <a:r>
              <a:rPr lang="en-US" dirty="0" smtClean="0"/>
              <a:t>Climate stability</a:t>
            </a:r>
          </a:p>
          <a:p>
            <a:r>
              <a:rPr lang="en-US" dirty="0" smtClean="0"/>
              <a:t>Forest resource management and sustainable development</a:t>
            </a:r>
          </a:p>
          <a:p>
            <a:r>
              <a:rPr lang="en-US" dirty="0" smtClean="0"/>
              <a:t>Cleaning of pollutant</a:t>
            </a:r>
          </a:p>
          <a:p>
            <a:r>
              <a:rPr lang="en-US" dirty="0" smtClean="0"/>
              <a:t>Ecological stability</a:t>
            </a:r>
          </a:p>
          <a:p>
            <a:r>
              <a:rPr lang="en-US" dirty="0" smtClean="0"/>
              <a:t>Provide unique aesthetic value</a:t>
            </a:r>
          </a:p>
          <a:p>
            <a:r>
              <a:rPr lang="en-US" dirty="0" smtClean="0"/>
              <a:t>Hotspot for ecotourism</a:t>
            </a:r>
          </a:p>
          <a:p>
            <a:r>
              <a:rPr lang="en-US" dirty="0" smtClean="0"/>
              <a:t>Indicator of health of the ecosystem                 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Chapter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Biodiversity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Importance of biodiversity - Global and </a:t>
            </a:r>
            <a:r>
              <a:rPr lang="en-US" dirty="0" err="1" smtClean="0"/>
              <a:t>india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Biographical regions of India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Threats to biodiversity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Causes of biodiversity loss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IUCN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Biodiversity and its conservation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Restoration of degraded </a:t>
            </a:r>
            <a:r>
              <a:rPr lang="en-US" dirty="0" smtClean="0"/>
              <a:t>habitats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Biodiversity Act</a:t>
            </a:r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Biogeographical</a:t>
            </a:r>
            <a:r>
              <a:rPr lang="en-US" dirty="0" smtClean="0"/>
              <a:t> regions of </a:t>
            </a:r>
            <a:r>
              <a:rPr lang="en-US" dirty="0" smtClean="0"/>
              <a:t>I</a:t>
            </a:r>
            <a:r>
              <a:rPr lang="en-US" dirty="0" smtClean="0"/>
              <a:t>ndia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India can be divided into 10 different </a:t>
            </a:r>
            <a:r>
              <a:rPr lang="en-US" dirty="0" err="1" smtClean="0"/>
              <a:t>biogeographical</a:t>
            </a:r>
            <a:r>
              <a:rPr lang="en-US" dirty="0" smtClean="0"/>
              <a:t> zones ,namely</a:t>
            </a:r>
          </a:p>
          <a:p>
            <a:r>
              <a:rPr lang="en-US" dirty="0" smtClean="0"/>
              <a:t>Trans Himalayan region</a:t>
            </a:r>
          </a:p>
          <a:p>
            <a:r>
              <a:rPr lang="en-US" dirty="0" smtClean="0"/>
              <a:t>Himalayas</a:t>
            </a:r>
          </a:p>
          <a:p>
            <a:r>
              <a:rPr lang="en-US" dirty="0" smtClean="0"/>
              <a:t>Indian desert</a:t>
            </a:r>
          </a:p>
          <a:p>
            <a:r>
              <a:rPr lang="en-US" dirty="0" smtClean="0"/>
              <a:t>Semi-arid zones</a:t>
            </a:r>
          </a:p>
          <a:p>
            <a:r>
              <a:rPr lang="en-US" dirty="0" smtClean="0"/>
              <a:t>Western Ghats</a:t>
            </a:r>
          </a:p>
          <a:p>
            <a:r>
              <a:rPr lang="en-US" dirty="0" smtClean="0"/>
              <a:t>Deccan peninsula</a:t>
            </a:r>
          </a:p>
          <a:p>
            <a:r>
              <a:rPr lang="en-US" dirty="0" err="1" smtClean="0"/>
              <a:t>Gangetic</a:t>
            </a:r>
            <a:r>
              <a:rPr lang="en-US" dirty="0" smtClean="0"/>
              <a:t> plains</a:t>
            </a:r>
          </a:p>
          <a:p>
            <a:r>
              <a:rPr lang="en-US" dirty="0" smtClean="0"/>
              <a:t>North-east India</a:t>
            </a:r>
          </a:p>
          <a:p>
            <a:r>
              <a:rPr lang="en-US" dirty="0" smtClean="0"/>
              <a:t>Coastal region</a:t>
            </a:r>
          </a:p>
          <a:p>
            <a:r>
              <a:rPr lang="en-US" dirty="0" smtClean="0"/>
              <a:t>Andaman and </a:t>
            </a:r>
            <a:r>
              <a:rPr lang="en-US" dirty="0" err="1" smtClean="0"/>
              <a:t>nicobar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  islands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E:\decca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286000"/>
            <a:ext cx="4038600" cy="42672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CAUSES OF BIODIVERSITY LOSS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Major  causes:-</a:t>
            </a:r>
          </a:p>
          <a:p>
            <a:pPr>
              <a:buNone/>
            </a:pPr>
            <a:r>
              <a:rPr lang="en-US" dirty="0" smtClean="0"/>
              <a:t>             habitat loss</a:t>
            </a:r>
          </a:p>
          <a:p>
            <a:pPr>
              <a:buNone/>
            </a:pPr>
            <a:r>
              <a:rPr lang="en-US" dirty="0" smtClean="0"/>
              <a:t>             habitat fragmentation</a:t>
            </a:r>
          </a:p>
          <a:p>
            <a:pPr>
              <a:buNone/>
            </a:pPr>
            <a:r>
              <a:rPr lang="en-US" dirty="0" smtClean="0"/>
              <a:t>             over exploitation</a:t>
            </a:r>
          </a:p>
          <a:p>
            <a:pPr>
              <a:buNone/>
            </a:pPr>
            <a:r>
              <a:rPr lang="en-US" dirty="0" smtClean="0"/>
              <a:t>             exotic species  invasion </a:t>
            </a:r>
          </a:p>
          <a:p>
            <a:pPr>
              <a:buNone/>
            </a:pPr>
            <a:r>
              <a:rPr lang="en-US" dirty="0" smtClean="0"/>
              <a:t>             global climate changes</a:t>
            </a:r>
          </a:p>
          <a:p>
            <a:pPr>
              <a:buNone/>
            </a:pPr>
            <a:r>
              <a:rPr lang="en-US" dirty="0" smtClean="0"/>
              <a:t>             </a:t>
            </a:r>
            <a:r>
              <a:rPr lang="en-US" dirty="0" err="1" smtClean="0"/>
              <a:t>jhum</a:t>
            </a:r>
            <a:r>
              <a:rPr lang="en-US" dirty="0" smtClean="0"/>
              <a:t> cultivation</a:t>
            </a:r>
          </a:p>
          <a:p>
            <a:pPr>
              <a:buNone/>
            </a:pPr>
            <a:r>
              <a:rPr lang="en-US" dirty="0" smtClean="0"/>
              <a:t>             co-extinctions</a:t>
            </a:r>
          </a:p>
          <a:p>
            <a:pPr>
              <a:buNone/>
            </a:pPr>
            <a:r>
              <a:rPr lang="en-US" dirty="0" smtClean="0"/>
              <a:t>             pollution</a:t>
            </a:r>
          </a:p>
          <a:p>
            <a:pPr>
              <a:buNone/>
            </a:pPr>
            <a:r>
              <a:rPr lang="en-US" dirty="0" smtClean="0"/>
              <a:t>             intensive agriculture</a:t>
            </a:r>
          </a:p>
          <a:p>
            <a:pPr>
              <a:buNone/>
            </a:pPr>
            <a:r>
              <a:rPr lang="en-US" dirty="0" smtClean="0"/>
              <a:t>             forestry</a:t>
            </a:r>
          </a:p>
          <a:p>
            <a:pPr>
              <a:buNone/>
            </a:pPr>
            <a:r>
              <a:rPr lang="en-US" dirty="0" smtClean="0"/>
              <a:t>             natural threats</a:t>
            </a:r>
          </a:p>
          <a:p>
            <a:pPr>
              <a:buNone/>
            </a:pPr>
            <a:r>
              <a:rPr lang="en-US" dirty="0" smtClean="0"/>
              <a:t>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habitat loss and fragmentatio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Image result for overexploitatio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7200" y="228600"/>
            <a:ext cx="335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Habitat loss and fragmentation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Over exploitation of resources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tilapia fish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43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Image result for exotic earthwor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0501" y="0"/>
            <a:ext cx="4793499" cy="2743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62200" y="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Exotic species invasion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" name="Picture 4" descr="Image result for jhum cultivation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43200"/>
            <a:ext cx="685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934200" y="4038600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Jhum</a:t>
            </a:r>
            <a:r>
              <a:rPr lang="en-US" sz="3200" dirty="0" smtClean="0">
                <a:solidFill>
                  <a:srgbClr val="FF0000"/>
                </a:solidFill>
              </a:rPr>
              <a:t> Cultivation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Image result for extinction of dodo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76600"/>
            <a:ext cx="4572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81600" y="1219200"/>
            <a:ext cx="358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</a:rPr>
              <a:t>Calvaria</a:t>
            </a:r>
            <a:r>
              <a:rPr lang="en-US" sz="4400" dirty="0" smtClean="0">
                <a:solidFill>
                  <a:srgbClr val="FF0000"/>
                </a:solidFill>
              </a:rPr>
              <a:t> Tree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4419600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Dodo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8229600" cy="1265238"/>
          </a:xfrm>
        </p:spPr>
        <p:txBody>
          <a:bodyPr/>
          <a:lstStyle/>
          <a:p>
            <a:r>
              <a:rPr lang="en-US" dirty="0" smtClean="0"/>
              <a:t>LOSS OF BIODIVERSITY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4830763"/>
          </a:xfrm>
        </p:spPr>
        <p:txBody>
          <a:bodyPr/>
          <a:lstStyle/>
          <a:p>
            <a:r>
              <a:rPr lang="en-US" dirty="0" smtClean="0"/>
              <a:t>Direct human activities</a:t>
            </a:r>
          </a:p>
          <a:p>
            <a:r>
              <a:rPr lang="en-US" dirty="0" smtClean="0"/>
              <a:t>Indirect human activities</a:t>
            </a:r>
          </a:p>
          <a:p>
            <a:endParaRPr lang="en-US" dirty="0"/>
          </a:p>
        </p:txBody>
      </p:sp>
      <p:pic>
        <p:nvPicPr>
          <p:cNvPr id="3075" name="Picture 3" descr="E:\slide_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1" name="Picture 5" descr="E:\slika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763000" cy="60198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HOTSPOTS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8229600" cy="4525963"/>
          </a:xfrm>
        </p:spPr>
        <p:txBody>
          <a:bodyPr/>
          <a:lstStyle/>
          <a:p>
            <a:r>
              <a:rPr lang="en-US" dirty="0" smtClean="0"/>
              <a:t>Hotspots are areas characterized with high concentrations of endemic species experiencing unusual rapid rate of habitat modification loss.</a:t>
            </a:r>
          </a:p>
          <a:p>
            <a:pPr>
              <a:buNone/>
            </a:pPr>
            <a:r>
              <a:rPr lang="en-US" dirty="0" smtClean="0"/>
              <a:t>    </a:t>
            </a:r>
            <a:endParaRPr lang="en-US" dirty="0"/>
          </a:p>
        </p:txBody>
      </p:sp>
      <p:pic>
        <p:nvPicPr>
          <p:cNvPr id="5122" name="Picture 2" descr="E:\0.29198000_1453196906_21-1-201601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43200"/>
            <a:ext cx="7924800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00" y="-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IUCN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749457"/>
            <a:ext cx="914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/>
              <a:t>An </a:t>
            </a:r>
            <a:r>
              <a:rPr lang="en-US" sz="2800" dirty="0" err="1" smtClean="0"/>
              <a:t>organisation</a:t>
            </a:r>
            <a:r>
              <a:rPr lang="en-US" sz="2800" dirty="0" smtClean="0"/>
              <a:t> working in the field of nature conservation and sustainable use of natural resources.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Established in 1948 , located at  Gland VD , Switzerland.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Its mission is to influence , encourage and assist societies through out the world to conserve nature and to ensure that any use of natural resources is equitable and ecologically sustainable.</a:t>
            </a:r>
            <a:endParaRPr lang="en-US" sz="2800" dirty="0"/>
          </a:p>
        </p:txBody>
      </p:sp>
      <p:pic>
        <p:nvPicPr>
          <p:cNvPr id="1026" name="Picture 2" descr="Image result for iucn headquart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143000"/>
            <a:ext cx="6172200" cy="2725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EXTINCTIONS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Species are considered extinct when none of its members are alive anywhere in the world.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Extinction is due to drastic environmental changes and population characteristics.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There are three types of extinctions:</a:t>
            </a:r>
          </a:p>
          <a:p>
            <a:pPr>
              <a:buNone/>
            </a:pPr>
            <a:r>
              <a:rPr lang="en-US" dirty="0" smtClean="0"/>
              <a:t>    Natural , Mass , Anthropogenic extinctions.</a:t>
            </a:r>
          </a:p>
          <a:p>
            <a:pPr>
              <a:buNone/>
            </a:pPr>
            <a:r>
              <a:rPr lang="en-US" dirty="0" smtClean="0"/>
              <a:t>       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 result for biodiversity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RED DATA BOOK</a:t>
            </a:r>
            <a:endParaRPr lang="en-US" dirty="0"/>
          </a:p>
        </p:txBody>
      </p:sp>
      <p:pic>
        <p:nvPicPr>
          <p:cNvPr id="3" name="Picture 2" descr="Image result for RED DATA BOOK OF INDI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066800"/>
            <a:ext cx="640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2400" y="3962400"/>
            <a:ext cx="8229600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/>
              <a:t>It is a catalogue of </a:t>
            </a:r>
            <a:r>
              <a:rPr lang="en-US" sz="3200" dirty="0" err="1" smtClean="0"/>
              <a:t>taxa</a:t>
            </a:r>
            <a:r>
              <a:rPr lang="en-US" sz="3200" dirty="0" smtClean="0"/>
              <a:t> facing risk of extinction.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IUCN is renamed as world conservation union maintains Red Data Book.</a:t>
            </a:r>
            <a:endParaRPr lang="en-US" sz="32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BIODIVERSITY AND ITS CONSERVATION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IN-SITU CONSERVATION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Conservation of genetic resources through their protection within a natural or man-made ecosystem in which they occur.</a:t>
            </a:r>
            <a:endParaRPr lang="en-US" sz="2400" dirty="0"/>
          </a:p>
        </p:txBody>
      </p:sp>
      <p:pic>
        <p:nvPicPr>
          <p:cNvPr id="5" name="Picture 4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048000"/>
            <a:ext cx="685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EX-SITU CONSERVATION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752600"/>
            <a:ext cx="838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Conservation of selected rare plants / animals  in places outside their natural homes.</a:t>
            </a:r>
            <a:endParaRPr lang="en-US" sz="2800" dirty="0"/>
          </a:p>
        </p:txBody>
      </p:sp>
      <p:pic>
        <p:nvPicPr>
          <p:cNvPr id="4" name="Picture 3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819400"/>
            <a:ext cx="6781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6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Related 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152400"/>
            <a:ext cx="762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            </a:t>
            </a:r>
            <a:r>
              <a:rPr lang="en-US" sz="54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EVALUATION</a:t>
            </a:r>
            <a:endParaRPr lang="en-US" sz="5400" dirty="0">
              <a:solidFill>
                <a:srgbClr val="00206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143000"/>
            <a:ext cx="80772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    1) “Alien species invasion is a threat to endemic species”. Justify the statement.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  2) List out the various causes of biodiversity losses .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 3) Define endemism.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 4) Why do we find more biodiversity in tropic  regions ?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 5) Global climate change is a threat to biodiversity. </a:t>
            </a:r>
            <a:r>
              <a:rPr lang="en-US" sz="2400" dirty="0" smtClean="0">
                <a:solidFill>
                  <a:srgbClr val="002060"/>
                </a:solidFill>
              </a:rPr>
              <a:t>  Substantiate </a:t>
            </a:r>
            <a:r>
              <a:rPr lang="en-US" sz="2400" dirty="0" smtClean="0">
                <a:solidFill>
                  <a:srgbClr val="002060"/>
                </a:solidFill>
              </a:rPr>
              <a:t>this statement.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 6) What are the different aspects of in-situ </a:t>
            </a:r>
            <a:r>
              <a:rPr lang="en-US" sz="2400" dirty="0" smtClean="0">
                <a:solidFill>
                  <a:srgbClr val="002060"/>
                </a:solidFill>
              </a:rPr>
              <a:t>conservation?</a:t>
            </a:r>
            <a:endParaRPr lang="en-US" sz="2400" dirty="0" smtClean="0">
              <a:solidFill>
                <a:srgbClr val="00206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Image result for thank yo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38600" y="5867400"/>
            <a:ext cx="4724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V.Elangovan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, </a:t>
            </a:r>
          </a:p>
          <a:p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Sir </a:t>
            </a:r>
            <a:r>
              <a:rPr lang="en-US" sz="28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M.Ct.M</a:t>
            </a: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School </a:t>
            </a: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Chennai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600" dirty="0" smtClean="0">
                <a:latin typeface="Algerian" pitchFamily="82" charset="0"/>
              </a:rPr>
              <a:t>Biodiversity</a:t>
            </a:r>
            <a:endParaRPr lang="en-US" sz="66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382000" cy="440120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/>
              <a:t>The   </a:t>
            </a:r>
            <a:r>
              <a:rPr lang="en-US" sz="2800" dirty="0" err="1" smtClean="0"/>
              <a:t>variabilty</a:t>
            </a:r>
            <a:r>
              <a:rPr lang="en-US" sz="2800" dirty="0" smtClean="0"/>
              <a:t> among living  organisms from all sources, including   </a:t>
            </a:r>
            <a:r>
              <a:rPr lang="en-US" sz="2800" dirty="0" err="1" smtClean="0"/>
              <a:t>terrestial</a:t>
            </a:r>
            <a:r>
              <a:rPr lang="en-US" sz="2800" dirty="0" smtClean="0"/>
              <a:t> , marine and other aquatic ecosystems. 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The term “biodiversity” was coined by “</a:t>
            </a:r>
            <a:r>
              <a:rPr lang="en-US" sz="2800" dirty="0" smtClean="0">
                <a:solidFill>
                  <a:srgbClr val="002060"/>
                </a:solidFill>
              </a:rPr>
              <a:t>Dr . Walter  Rosen</a:t>
            </a:r>
            <a:r>
              <a:rPr lang="en-US" sz="2800" dirty="0" smtClean="0"/>
              <a:t>” in </a:t>
            </a:r>
            <a:r>
              <a:rPr lang="en-US" sz="2800" dirty="0" smtClean="0">
                <a:solidFill>
                  <a:srgbClr val="002060"/>
                </a:solidFill>
              </a:rPr>
              <a:t>1986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It was popularized by “</a:t>
            </a:r>
            <a:r>
              <a:rPr lang="en-US" sz="2800" dirty="0" smtClean="0">
                <a:solidFill>
                  <a:srgbClr val="002060"/>
                </a:solidFill>
              </a:rPr>
              <a:t>Edward Wilson</a:t>
            </a:r>
            <a:r>
              <a:rPr lang="en-US" sz="2800" dirty="0" smtClean="0"/>
              <a:t>”.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oor Richard" pitchFamily="18" charset="0"/>
              </a:rPr>
              <a:t>Levels  Of  Biodiversity (3 levels)</a:t>
            </a:r>
            <a:endParaRPr lang="en-US" dirty="0">
              <a:latin typeface="Poor Richard" pitchFamily="18" charset="0"/>
            </a:endParaRPr>
          </a:p>
        </p:txBody>
      </p:sp>
      <p:pic>
        <p:nvPicPr>
          <p:cNvPr id="19458" name="Picture 2" descr="Image result for levels of biodivers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76400"/>
            <a:ext cx="8077200" cy="4267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 result for levels of biodivers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lin Sans FB Demi" pitchFamily="34" charset="0"/>
              </a:rPr>
              <a:t>Genetic Diversity</a:t>
            </a:r>
            <a:endParaRPr lang="en-US" dirty="0">
              <a:latin typeface="Berlin Sans FB Dem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4478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ook Antiqua" pitchFamily="18" charset="0"/>
              </a:rPr>
              <a:t>The difference in genetic make up </a:t>
            </a:r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( number and types of genes ) </a:t>
            </a:r>
            <a:r>
              <a:rPr lang="en-US" sz="2400" dirty="0" smtClean="0">
                <a:latin typeface="Book Antiqua" pitchFamily="18" charset="0"/>
              </a:rPr>
              <a:t>to the genetic variation within a single species , between distinct species , between distinct populations.</a:t>
            </a:r>
            <a:endParaRPr lang="en-US" sz="2400" dirty="0">
              <a:latin typeface="Book Antiqua" pitchFamily="18" charset="0"/>
            </a:endParaRPr>
          </a:p>
        </p:txBody>
      </p:sp>
      <p:pic>
        <p:nvPicPr>
          <p:cNvPr id="18434" name="Picture 2" descr="Related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819400"/>
            <a:ext cx="7315200" cy="35814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Species Diversity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99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variety in number  and richness of the species in any habitat.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Species richness  </a:t>
            </a:r>
            <a:r>
              <a:rPr lang="en-US" dirty="0" smtClean="0"/>
              <a:t>–  No of species per unit area at a specific time.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The three indices of diversity  </a:t>
            </a:r>
            <a:r>
              <a:rPr lang="en-US" dirty="0" smtClean="0"/>
              <a:t>–  Alpha , Beta and  Gamma diversity.</a:t>
            </a:r>
            <a:endParaRPr lang="en-US" dirty="0"/>
          </a:p>
        </p:txBody>
      </p:sp>
      <p:pic>
        <p:nvPicPr>
          <p:cNvPr id="17410" name="Picture 2" descr="Related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577770"/>
            <a:ext cx="6324600" cy="3927806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Three indices of biodiversity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Alpha</a:t>
            </a:r>
            <a:r>
              <a:rPr lang="en-US" dirty="0" smtClean="0"/>
              <a:t> – </a:t>
            </a:r>
            <a:r>
              <a:rPr lang="en-US" sz="2800" dirty="0" smtClean="0"/>
              <a:t>Measured by counting the number of species within a particular area , ecosystem.</a:t>
            </a:r>
          </a:p>
          <a:p>
            <a:pP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Beta</a:t>
            </a:r>
            <a:r>
              <a:rPr lang="en-US" dirty="0" smtClean="0"/>
              <a:t> – </a:t>
            </a:r>
            <a:r>
              <a:rPr lang="en-US" sz="2800" dirty="0" smtClean="0"/>
              <a:t>It is species diversity between two adjacent ecosystem and is obtaining by comparing the number of species.</a:t>
            </a:r>
          </a:p>
          <a:p>
            <a:pPr>
              <a:buNone/>
            </a:pPr>
            <a:endParaRPr lang="en-US" sz="2800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Gamma </a:t>
            </a:r>
            <a:r>
              <a:rPr lang="en-US" dirty="0" smtClean="0"/>
              <a:t>– </a:t>
            </a:r>
            <a:r>
              <a:rPr lang="en-US" sz="2800" dirty="0" smtClean="0"/>
              <a:t>The  diversity of the habitats over the total landscape or geographical area.</a:t>
            </a:r>
          </a:p>
          <a:p>
            <a:pPr lvl="1"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456</TotalTime>
  <Words>855</Words>
  <Application>Microsoft Office PowerPoint</Application>
  <PresentationFormat>On-screen Show (4:3)</PresentationFormat>
  <Paragraphs>160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Foundry</vt:lpstr>
      <vt:lpstr>Biodiversity And Its Conservation</vt:lpstr>
      <vt:lpstr>Chapter Outline</vt:lpstr>
      <vt:lpstr>Slide 3</vt:lpstr>
      <vt:lpstr>Biodiversity</vt:lpstr>
      <vt:lpstr>Levels  Of  Biodiversity (3 levels)</vt:lpstr>
      <vt:lpstr>Slide 6</vt:lpstr>
      <vt:lpstr>Genetic Diversity</vt:lpstr>
      <vt:lpstr>Species Diversity</vt:lpstr>
      <vt:lpstr>Three indices of biodiversity</vt:lpstr>
      <vt:lpstr>Slide 10</vt:lpstr>
      <vt:lpstr>Slide 11</vt:lpstr>
      <vt:lpstr>Ecosystem diversity</vt:lpstr>
      <vt:lpstr>Magnitude of biodiversity</vt:lpstr>
      <vt:lpstr>Slide 14</vt:lpstr>
      <vt:lpstr>Slide 15</vt:lpstr>
      <vt:lpstr>Patterns of biodiversity distributions</vt:lpstr>
      <vt:lpstr>Slide 17</vt:lpstr>
      <vt:lpstr>SPECIES – AREA RELATIONSHIP</vt:lpstr>
      <vt:lpstr>IMPORTANCE OF BIODIVERSITY</vt:lpstr>
      <vt:lpstr>Biogeographical regions of India</vt:lpstr>
      <vt:lpstr>CAUSES OF BIODIVERSITY LOSS</vt:lpstr>
      <vt:lpstr>Slide 22</vt:lpstr>
      <vt:lpstr>Slide 23</vt:lpstr>
      <vt:lpstr>Slide 24</vt:lpstr>
      <vt:lpstr>LOSS OF BIODIVERSITY</vt:lpstr>
      <vt:lpstr>Slide 26</vt:lpstr>
      <vt:lpstr>HOTSPOTS</vt:lpstr>
      <vt:lpstr>IUCN</vt:lpstr>
      <vt:lpstr>EXTINCTIONS</vt:lpstr>
      <vt:lpstr>RED DATA BOOK</vt:lpstr>
      <vt:lpstr>Slide 31</vt:lpstr>
      <vt:lpstr>IN-SITU CONSERVATION</vt:lpstr>
      <vt:lpstr>EX-SITU CONSERVATION</vt:lpstr>
      <vt:lpstr>Slide 34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Biodiversity And Its Conservation</dc:title>
  <dc:creator>elango-pc</dc:creator>
  <cp:lastModifiedBy>elango-pc</cp:lastModifiedBy>
  <cp:revision>45</cp:revision>
  <dcterms:created xsi:type="dcterms:W3CDTF">2019-06-08T05:03:22Z</dcterms:created>
  <dcterms:modified xsi:type="dcterms:W3CDTF">2019-06-09T14:33:26Z</dcterms:modified>
</cp:coreProperties>
</file>